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65" r:id="rId5"/>
    <p:sldId id="260" r:id="rId6"/>
    <p:sldId id="259" r:id="rId7"/>
    <p:sldId id="261" r:id="rId8"/>
    <p:sldId id="264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-112" y="-2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39003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400" y="4208929"/>
            <a:ext cx="5458968" cy="1048684"/>
          </a:xfrm>
        </p:spPr>
        <p:txBody>
          <a:bodyPr vert="horz" lIns="91440" tIns="45720" rIns="91440" bIns="45720" rtlCol="0" anchor="b" anchorCtr="0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257800"/>
            <a:ext cx="5458968" cy="621792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00000"/>
              <a:buFont typeface="Wingdings 2" pitchFamily="18" charset="2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90525"/>
            <a:ext cx="5504688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2200" b="0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8688" y="6356350"/>
            <a:ext cx="4736592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6494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8244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28244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57200" y="2214562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57200" y="4224973"/>
            <a:ext cx="3566160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052" y="990600"/>
            <a:ext cx="3566160" cy="51355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746811" y="268288"/>
            <a:ext cx="4114800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95082"/>
            <a:ext cx="3566160" cy="1035424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057400"/>
            <a:ext cx="3566160" cy="3657601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61365" y="6124014"/>
            <a:ext cx="1752600" cy="365125"/>
          </a:xfrm>
        </p:spPr>
        <p:txBody>
          <a:bodyPr/>
          <a:lstStyle>
            <a:lvl1pPr algn="l">
              <a:defRPr/>
            </a:lvl1pPr>
          </a:lstStyle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38637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760258" y="990600"/>
            <a:ext cx="4096512" cy="5611813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16775" y="268288"/>
            <a:ext cx="1639457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6858000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35471" y="268288"/>
            <a:ext cx="720761" cy="36393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8788" y="4267200"/>
            <a:ext cx="6477000" cy="566738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9874" y="268288"/>
            <a:ext cx="3006726" cy="363931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8788" y="4840941"/>
            <a:ext cx="6475412" cy="130427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2"/>
          <p:cNvSpPr>
            <a:spLocks noGrp="1"/>
          </p:cNvSpPr>
          <p:nvPr>
            <p:ph type="pic" idx="13"/>
          </p:nvPr>
        </p:nvSpPr>
        <p:spPr>
          <a:xfrm>
            <a:off x="3352800" y="268288"/>
            <a:ext cx="47019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1" name="Picture Placeholder 2"/>
          <p:cNvSpPr>
            <a:spLocks noGrp="1"/>
          </p:cNvSpPr>
          <p:nvPr>
            <p:ph type="pic" idx="14"/>
          </p:nvPr>
        </p:nvSpPr>
        <p:spPr>
          <a:xfrm>
            <a:off x="33528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/>
          </p:nvPr>
        </p:nvSpPr>
        <p:spPr>
          <a:xfrm>
            <a:off x="5750500" y="2131935"/>
            <a:ext cx="2304288" cy="17756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148918" y="268288"/>
            <a:ext cx="718073" cy="5669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43799" y="1035424"/>
            <a:ext cx="1322295" cy="5090739"/>
          </a:xfrm>
        </p:spPr>
        <p:txBody>
          <a:bodyPr vert="eaVert" anchor="t" anchorCtr="0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035424"/>
            <a:ext cx="6019800" cy="5109789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212106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6953" y="268288"/>
            <a:ext cx="5669280" cy="25603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00399" y="4171950"/>
            <a:ext cx="5457919" cy="1085850"/>
          </a:xfrm>
        </p:spPr>
        <p:txBody>
          <a:bodyPr>
            <a:normAutofit/>
          </a:bodyPr>
          <a:lstStyle>
            <a:lvl1pPr>
              <a:defRPr sz="46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1" y="5257799"/>
            <a:ext cx="5457918" cy="618565"/>
          </a:xfrm>
        </p:spPr>
        <p:txBody>
          <a:bodyPr>
            <a:normAutofit/>
          </a:bodyPr>
          <a:lstStyle>
            <a:lvl1pPr marL="0" indent="0" algn="l">
              <a:spcBef>
                <a:spcPct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 algn="ctr">
              <a:spcBef>
                <a:spcPct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76600" y="389965"/>
            <a:ext cx="5499847" cy="365125"/>
          </a:xfrm>
        </p:spPr>
        <p:txBody>
          <a:bodyPr/>
          <a:lstStyle>
            <a:lvl1pPr>
              <a:defRPr sz="2200" b="0" baseline="0">
                <a:solidFill>
                  <a:schemeClr val="bg1"/>
                </a:solidFill>
              </a:defRPr>
            </a:lvl1pPr>
          </a:lstStyle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213847" y="6356350"/>
            <a:ext cx="473411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5459" y="6356350"/>
            <a:ext cx="685800" cy="365125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b="1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3200400" y="2877671"/>
            <a:ext cx="5646867" cy="128016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10" name="Rectangle 9"/>
          <p:cNvSpPr/>
          <p:nvPr/>
        </p:nvSpPr>
        <p:spPr>
          <a:xfrm>
            <a:off x="268940" y="268288"/>
            <a:ext cx="182880" cy="38868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Content,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268288"/>
            <a:ext cx="1645920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78423" y="914400"/>
            <a:ext cx="6508377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78423" y="2209800"/>
            <a:ext cx="6508377" cy="3916363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212106" y="6356350"/>
            <a:ext cx="1752600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178423" y="6356350"/>
            <a:ext cx="492685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31694" y="361016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5" y="1976718"/>
            <a:ext cx="1645920" cy="4625788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58952" y="268288"/>
            <a:ext cx="1099073" cy="635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1" y="3429000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801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562600" y="6356350"/>
            <a:ext cx="1622612" cy="365125"/>
          </a:xfrm>
        </p:spPr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4812" y="6356350"/>
            <a:ext cx="5311588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69875" y="4773706"/>
            <a:ext cx="2971800" cy="18445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0354" y="3429001"/>
            <a:ext cx="4966446" cy="1398494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20354" y="4824414"/>
            <a:ext cx="4966446" cy="1320800"/>
          </a:xfrm>
        </p:spPr>
        <p:txBody>
          <a:bodyPr anchor="t" anchorCtr="0">
            <a:normAutofit/>
          </a:bodyPr>
          <a:lstStyle>
            <a:lvl1pPr marL="0" indent="0" algn="r">
              <a:spcBef>
                <a:spcPts val="0"/>
              </a:spcBef>
              <a:buNone/>
              <a:defRPr sz="16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51212" y="6104965"/>
            <a:ext cx="506506" cy="365125"/>
          </a:xfrm>
        </p:spPr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69874" y="268288"/>
            <a:ext cx="2971800" cy="4438650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82440" y="2214563"/>
            <a:ext cx="3566160" cy="3911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8835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79391" y="2054132"/>
            <a:ext cx="3566160" cy="639762"/>
          </a:xfrm>
        </p:spPr>
        <p:txBody>
          <a:bodyPr anchor="b">
            <a:noAutofit/>
          </a:bodyPr>
          <a:lstStyle>
            <a:lvl1pPr marL="0" indent="0" algn="ctr">
              <a:spcBef>
                <a:spcPct val="0"/>
              </a:spcBef>
              <a:buNone/>
              <a:defRPr sz="20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79391" y="2689411"/>
            <a:ext cx="3566160" cy="343675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8148918" y="268288"/>
            <a:ext cx="718073" cy="16459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7391401" cy="11430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199" y="2214562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3"/>
          </p:nvPr>
        </p:nvSpPr>
        <p:spPr>
          <a:xfrm>
            <a:off x="457199" y="4224973"/>
            <a:ext cx="7396163" cy="192024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199" y="914400"/>
            <a:ext cx="6508377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199" y="2209800"/>
            <a:ext cx="6508377" cy="39163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98659" y="6356350"/>
            <a:ext cx="1752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B1A24CD3-204F-4468-8EE4-28A6668D006A}" type="datetimeFigureOut">
              <a:rPr lang="en-US" smtClean="0"/>
              <a:t>17/08/11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4812" y="6356350"/>
            <a:ext cx="6007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56494" y="361016"/>
            <a:ext cx="5065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 b="1">
                <a:solidFill>
                  <a:schemeClr val="bg1"/>
                </a:solidFill>
              </a:defRPr>
            </a:lvl1pPr>
          </a:lstStyle>
          <a:p>
            <a:fld id="{57AF16DE-A0D5-4438-950F-5B1E159C2C2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00000"/>
        <a:buFont typeface="Wingdings 2" pitchFamily="18" charset="2"/>
        <a:buChar char="¡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00000"/>
        <a:buFont typeface="Wingdings 2" pitchFamily="18" charset="2"/>
        <a:buChar char="¡"/>
        <a:defRPr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1377950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6pPr>
      <a:lvl7pPr marL="1603375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7pPr>
      <a:lvl8pPr marL="1830388" indent="-228600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"/>
        <a:defRPr lang="en-US" sz="1800" kern="1200" dirty="0" smtClean="0">
          <a:solidFill>
            <a:schemeClr val="tx2"/>
          </a:solidFill>
          <a:latin typeface="+mn-lt"/>
          <a:ea typeface="+mn-ea"/>
          <a:cs typeface="+mn-cs"/>
        </a:defRPr>
      </a:lvl8pPr>
      <a:lvl9pPr marL="2057400" indent="-228600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"/>
        <a:defRPr lang="en-US" sz="1800" kern="1200" dirty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0346" y="4231813"/>
            <a:ext cx="6989022" cy="104868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Outlaw Motorcycle Gangs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00400" y="5568696"/>
            <a:ext cx="5458968" cy="621792"/>
          </a:xfrm>
        </p:spPr>
        <p:txBody>
          <a:bodyPr/>
          <a:lstStyle/>
          <a:p>
            <a:r>
              <a:rPr lang="en-US" dirty="0" smtClean="0"/>
              <a:t>Year 11 </a:t>
            </a:r>
            <a:r>
              <a:rPr lang="en-US" dirty="0"/>
              <a:t>L</a:t>
            </a:r>
            <a:r>
              <a:rPr lang="en-US" dirty="0" smtClean="0"/>
              <a:t>egal Studies:  Law in Practice</a:t>
            </a:r>
            <a:endParaRPr lang="en-US" dirty="0"/>
          </a:p>
        </p:txBody>
      </p:sp>
      <p:pic>
        <p:nvPicPr>
          <p:cNvPr id="4" name="il_fi" descr="http://1.bp.blogspot.com/_4w84C5y-elE/SjRDwl8klJI/AAAAAAAACOM/BVQlx8bmIUs/s400/Bikie+Gangs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0046" y="589687"/>
            <a:ext cx="4656477" cy="306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229209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57318"/>
            <a:ext cx="6508377" cy="1143000"/>
          </a:xfrm>
        </p:spPr>
        <p:txBody>
          <a:bodyPr/>
          <a:lstStyle/>
          <a:p>
            <a:r>
              <a:rPr lang="en-US" dirty="0" err="1" smtClean="0"/>
              <a:t>Organised</a:t>
            </a:r>
            <a:r>
              <a:rPr lang="en-US" dirty="0" smtClean="0"/>
              <a:t> crime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538195"/>
            <a:ext cx="8311271" cy="3916363"/>
          </a:xfrm>
        </p:spPr>
        <p:txBody>
          <a:bodyPr/>
          <a:lstStyle/>
          <a:p>
            <a:r>
              <a:rPr lang="en-US" dirty="0" smtClean="0"/>
              <a:t>What is </a:t>
            </a:r>
            <a:r>
              <a:rPr lang="en-US" dirty="0" err="1" smtClean="0"/>
              <a:t>organised</a:t>
            </a:r>
            <a:r>
              <a:rPr lang="en-US" dirty="0" smtClean="0"/>
              <a:t> crime?</a:t>
            </a:r>
          </a:p>
          <a:p>
            <a:r>
              <a:rPr lang="en-US" dirty="0" smtClean="0"/>
              <a:t>What perceptions exist about </a:t>
            </a:r>
            <a:r>
              <a:rPr lang="en-US" dirty="0" err="1" smtClean="0"/>
              <a:t>organised</a:t>
            </a:r>
            <a:r>
              <a:rPr lang="en-US" dirty="0" smtClean="0"/>
              <a:t> crime?</a:t>
            </a:r>
          </a:p>
          <a:p>
            <a:r>
              <a:rPr lang="en-US" dirty="0" smtClean="0"/>
              <a:t>What are the best-known </a:t>
            </a:r>
            <a:r>
              <a:rPr lang="en-US" dirty="0" err="1" smtClean="0"/>
              <a:t>organised</a:t>
            </a:r>
            <a:r>
              <a:rPr lang="en-US" dirty="0" smtClean="0"/>
              <a:t> crime groups around the world?</a:t>
            </a:r>
          </a:p>
          <a:p>
            <a:r>
              <a:rPr lang="en-US" dirty="0" smtClean="0"/>
              <a:t>What types of criminal activities are </a:t>
            </a:r>
            <a:r>
              <a:rPr lang="en-US" dirty="0" err="1" smtClean="0"/>
              <a:t>organised</a:t>
            </a:r>
            <a:r>
              <a:rPr lang="en-US" dirty="0" smtClean="0"/>
              <a:t> criminal groups involved in?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735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94026"/>
            <a:ext cx="6508377" cy="1143000"/>
          </a:xfrm>
        </p:spPr>
        <p:txBody>
          <a:bodyPr/>
          <a:lstStyle/>
          <a:p>
            <a:r>
              <a:rPr lang="en-US" dirty="0" smtClean="0"/>
              <a:t>Plan for the rest of Term 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Mrs. Perl</a:t>
            </a:r>
          </a:p>
          <a:p>
            <a:r>
              <a:rPr lang="en-US" dirty="0" smtClean="0"/>
              <a:t>Teaching until the end of term.</a:t>
            </a:r>
          </a:p>
          <a:p>
            <a:r>
              <a:rPr lang="en-US" dirty="0" smtClean="0"/>
              <a:t>Weeks 5, 6, 7: Outlaw Motorcycle Gangs.</a:t>
            </a:r>
          </a:p>
          <a:p>
            <a:r>
              <a:rPr lang="en-US" dirty="0" smtClean="0"/>
              <a:t>Week 8, 10: Law in practice topic #2.</a:t>
            </a:r>
          </a:p>
          <a:p>
            <a:r>
              <a:rPr lang="en-US" dirty="0" smtClean="0"/>
              <a:t>Week 9: Exams.</a:t>
            </a:r>
          </a:p>
          <a:p>
            <a:endParaRPr lang="en-US" dirty="0" smtClean="0"/>
          </a:p>
          <a:p>
            <a:r>
              <a:rPr lang="en-US" dirty="0" smtClean="0"/>
              <a:t>Expectations…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702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25285"/>
            <a:ext cx="6508377" cy="1143000"/>
          </a:xfrm>
        </p:spPr>
        <p:txBody>
          <a:bodyPr/>
          <a:lstStyle/>
          <a:p>
            <a:r>
              <a:rPr lang="en-US" sz="3200" dirty="0" smtClean="0"/>
              <a:t>What do we know to start with?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739241"/>
            <a:ext cx="7986057" cy="3916363"/>
          </a:xfrm>
        </p:spPr>
        <p:txBody>
          <a:bodyPr/>
          <a:lstStyle/>
          <a:p>
            <a:r>
              <a:rPr lang="en-US" dirty="0" smtClean="0"/>
              <a:t>What are </a:t>
            </a:r>
            <a:r>
              <a:rPr lang="en-US" dirty="0" err="1" smtClean="0"/>
              <a:t>bikies</a:t>
            </a:r>
            <a:r>
              <a:rPr lang="en-US" dirty="0" smtClean="0"/>
              <a:t>?</a:t>
            </a:r>
          </a:p>
          <a:p>
            <a:r>
              <a:rPr lang="en-US" dirty="0" smtClean="0"/>
              <a:t>What gangs do you know?</a:t>
            </a:r>
          </a:p>
          <a:p>
            <a:r>
              <a:rPr lang="en-US" dirty="0"/>
              <a:t>What are motorcycle gang ‘</a:t>
            </a:r>
            <a:r>
              <a:rPr lang="en-US" dirty="0" err="1"/>
              <a:t>colours</a:t>
            </a:r>
            <a:r>
              <a:rPr lang="en-US" dirty="0"/>
              <a:t>’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Picture 4" descr="bikiesWEB[1]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4456" y="3697423"/>
            <a:ext cx="4368800" cy="298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436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759244-hell-breaks-loose-among-bikies[1]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654" r="-3654"/>
          <a:stretch>
            <a:fillRect/>
          </a:stretch>
        </p:blipFill>
        <p:spPr>
          <a:xfrm>
            <a:off x="298438" y="207587"/>
            <a:ext cx="7102248" cy="6458629"/>
          </a:xfrm>
        </p:spPr>
      </p:pic>
    </p:spTree>
    <p:extLst>
      <p:ext uri="{BB962C8B-B14F-4D97-AF65-F5344CB8AC3E}">
        <p14:creationId xmlns:p14="http://schemas.microsoft.com/office/powerpoint/2010/main" val="14077305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96914"/>
            <a:ext cx="6508377" cy="1143000"/>
          </a:xfrm>
        </p:spPr>
        <p:txBody>
          <a:bodyPr/>
          <a:lstStyle/>
          <a:p>
            <a:r>
              <a:rPr lang="en-US" dirty="0" smtClean="0"/>
              <a:t>What about…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How are motorcycle gangs perceived by </a:t>
            </a:r>
            <a:r>
              <a:rPr lang="en-US" dirty="0" smtClean="0"/>
              <a:t>Australian society</a:t>
            </a:r>
            <a:r>
              <a:rPr lang="en-US" dirty="0"/>
              <a:t>?</a:t>
            </a:r>
          </a:p>
          <a:p>
            <a:r>
              <a:rPr lang="en-US" dirty="0"/>
              <a:t>Do motorcycle gangs tend to get along?</a:t>
            </a:r>
          </a:p>
          <a:p>
            <a:r>
              <a:rPr lang="en-US" dirty="0"/>
              <a:t>What is defection?</a:t>
            </a:r>
          </a:p>
          <a:p>
            <a:endParaRPr lang="en-US" dirty="0"/>
          </a:p>
        </p:txBody>
      </p:sp>
      <p:pic>
        <p:nvPicPr>
          <p:cNvPr id="4" name="Picture 3" descr="r358414_1651150[1]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609" y="3626433"/>
            <a:ext cx="4494147" cy="299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2005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79428"/>
            <a:ext cx="6508377" cy="1143000"/>
          </a:xfrm>
        </p:spPr>
        <p:txBody>
          <a:bodyPr/>
          <a:lstStyle/>
          <a:p>
            <a:r>
              <a:rPr lang="en-US" dirty="0" smtClean="0"/>
              <a:t>And…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11461"/>
            <a:ext cx="7944900" cy="3916363"/>
          </a:xfrm>
        </p:spPr>
        <p:txBody>
          <a:bodyPr/>
          <a:lstStyle/>
          <a:p>
            <a:r>
              <a:rPr lang="en-AU" dirty="0" smtClean="0"/>
              <a:t>What is organised crime?</a:t>
            </a:r>
          </a:p>
          <a:p>
            <a:r>
              <a:rPr lang="en-AU" dirty="0" smtClean="0"/>
              <a:t>What is the difference between motorcycle clubs and outlaw motorcycle gangs?</a:t>
            </a:r>
          </a:p>
          <a:p>
            <a:r>
              <a:rPr lang="en-US" dirty="0"/>
              <a:t>What criminal activities are motorcycle gangs involved in?</a:t>
            </a:r>
          </a:p>
          <a:p>
            <a:r>
              <a:rPr lang="en-US" dirty="0" smtClean="0"/>
              <a:t>What do you know about gun control and firearm law reform?</a:t>
            </a:r>
          </a:p>
          <a:p>
            <a:endParaRPr lang="en-US" dirty="0"/>
          </a:p>
        </p:txBody>
      </p:sp>
      <p:pic>
        <p:nvPicPr>
          <p:cNvPr id="4" name="Picture 3" descr="913282-sydney-s-bikie-gang-war[1]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9189" y="4119504"/>
            <a:ext cx="3796362" cy="2530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307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42900"/>
            <a:ext cx="6508377" cy="1143000"/>
          </a:xfrm>
        </p:spPr>
        <p:txBody>
          <a:bodyPr/>
          <a:lstStyle/>
          <a:p>
            <a:r>
              <a:rPr lang="en-US" dirty="0" smtClean="0"/>
              <a:t>Terms of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209800"/>
            <a:ext cx="7468619" cy="3916363"/>
          </a:xfrm>
        </p:spPr>
        <p:txBody>
          <a:bodyPr/>
          <a:lstStyle/>
          <a:p>
            <a:r>
              <a:rPr lang="en-US" dirty="0" smtClean="0"/>
              <a:t>Start a list in your books of important terms of reference:</a:t>
            </a:r>
          </a:p>
          <a:p>
            <a:r>
              <a:rPr lang="en-US" dirty="0" smtClean="0"/>
              <a:t>Outlaw Motorcycle Gangs: OMCGs</a:t>
            </a:r>
          </a:p>
          <a:p>
            <a:pPr lvl="1"/>
            <a:r>
              <a:rPr lang="en-US" i="1" dirty="0" smtClean="0"/>
              <a:t>Not </a:t>
            </a:r>
            <a:r>
              <a:rPr lang="en-US" i="1" dirty="0" err="1" smtClean="0"/>
              <a:t>bikie</a:t>
            </a:r>
            <a:r>
              <a:rPr lang="en-US" i="1" dirty="0" smtClean="0"/>
              <a:t> gangs, motorbike gangs.</a:t>
            </a:r>
          </a:p>
          <a:p>
            <a:r>
              <a:rPr lang="en-US" dirty="0" smtClean="0"/>
              <a:t>People involved in OMCGs: members</a:t>
            </a:r>
          </a:p>
          <a:p>
            <a:pPr lvl="1"/>
            <a:r>
              <a:rPr lang="en-US" i="1" dirty="0" smtClean="0"/>
              <a:t>Not </a:t>
            </a:r>
            <a:r>
              <a:rPr lang="en-US" i="1" dirty="0" err="1" smtClean="0"/>
              <a:t>bikies</a:t>
            </a:r>
            <a:r>
              <a:rPr lang="en-US" i="1" dirty="0"/>
              <a:t>.</a:t>
            </a:r>
            <a:r>
              <a:rPr lang="en-US" i="1" dirty="0" smtClean="0"/>
              <a:t> </a:t>
            </a:r>
          </a:p>
          <a:p>
            <a:pPr lvl="1"/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6950147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23648"/>
            <a:ext cx="6508377" cy="1143000"/>
          </a:xfrm>
        </p:spPr>
        <p:txBody>
          <a:bodyPr/>
          <a:lstStyle/>
          <a:p>
            <a:r>
              <a:rPr lang="en-US" dirty="0" smtClean="0"/>
              <a:t>Articles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038846"/>
            <a:ext cx="8115873" cy="3916363"/>
          </a:xfrm>
        </p:spPr>
        <p:txBody>
          <a:bodyPr/>
          <a:lstStyle/>
          <a:p>
            <a:r>
              <a:rPr lang="en-US" dirty="0" smtClean="0"/>
              <a:t>In pairs, read the article you have been given.</a:t>
            </a:r>
          </a:p>
          <a:p>
            <a:r>
              <a:rPr lang="en-US" dirty="0" smtClean="0"/>
              <a:t>Answer the questions on the bottom of the sheet.</a:t>
            </a:r>
          </a:p>
          <a:p>
            <a:r>
              <a:rPr lang="en-US" dirty="0" smtClean="0"/>
              <a:t>Assign one person to report back to the class on the answers to the questions and issues raised.</a:t>
            </a:r>
            <a:endParaRPr lang="en-US" dirty="0"/>
          </a:p>
        </p:txBody>
      </p:sp>
      <p:pic>
        <p:nvPicPr>
          <p:cNvPr id="4" name="Picture 3" descr="866481-rebel-bikie-motorcycle-gang[1]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578" y="3907518"/>
            <a:ext cx="3602171" cy="2701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269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218373"/>
            <a:ext cx="6508377" cy="1143000"/>
          </a:xfrm>
        </p:spPr>
        <p:txBody>
          <a:bodyPr/>
          <a:lstStyle/>
          <a:p>
            <a:r>
              <a:rPr lang="en-US" dirty="0" smtClean="0"/>
              <a:t>Outlaw Motorcycle Gangs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953369"/>
            <a:ext cx="6508377" cy="3916363"/>
          </a:xfrm>
        </p:spPr>
        <p:txBody>
          <a:bodyPr>
            <a:normAutofit/>
          </a:bodyPr>
          <a:lstStyle/>
          <a:p>
            <a:r>
              <a:rPr lang="en-US" dirty="0" smtClean="0"/>
              <a:t>Read p. 286 and 287.</a:t>
            </a:r>
          </a:p>
          <a:p>
            <a:pPr marL="0" indent="0">
              <a:buNone/>
            </a:pPr>
            <a:r>
              <a:rPr lang="en-US" u="sng" dirty="0" smtClean="0"/>
              <a:t>Questions</a:t>
            </a:r>
          </a:p>
          <a:p>
            <a:r>
              <a:rPr lang="en-AU" dirty="0"/>
              <a:t>What is a motorcycle gang?</a:t>
            </a:r>
          </a:p>
          <a:p>
            <a:pPr lvl="0"/>
            <a:r>
              <a:rPr lang="en-AU" dirty="0" smtClean="0"/>
              <a:t>What </a:t>
            </a:r>
            <a:r>
              <a:rPr lang="en-AU" dirty="0"/>
              <a:t>events </a:t>
            </a:r>
            <a:r>
              <a:rPr lang="en-AU" dirty="0" smtClean="0"/>
              <a:t>provoked law </a:t>
            </a:r>
            <a:r>
              <a:rPr lang="en-AU" dirty="0"/>
              <a:t>reform </a:t>
            </a:r>
            <a:r>
              <a:rPr lang="en-AU" dirty="0" smtClean="0"/>
              <a:t>on this issue?</a:t>
            </a:r>
            <a:endParaRPr lang="en-AU" dirty="0"/>
          </a:p>
          <a:p>
            <a:pPr lvl="0"/>
            <a:r>
              <a:rPr lang="en-AU" dirty="0"/>
              <a:t>What </a:t>
            </a:r>
            <a:r>
              <a:rPr lang="en-AU" dirty="0" smtClean="0"/>
              <a:t>statistics are provided from the Australian Crime Commission (ACC) about OMCGs?</a:t>
            </a:r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159610"/>
      </p:ext>
    </p:extLst>
  </p:cSld>
  <p:clrMapOvr>
    <a:masterClrMapping/>
  </p:clrMapOvr>
</p:sld>
</file>

<file path=ppt/theme/theme1.xml><?xml version="1.0" encoding="utf-8"?>
<a:theme xmlns:a="http://schemas.openxmlformats.org/drawingml/2006/main" name="Plaza">
  <a:themeElements>
    <a:clrScheme name="Plaza">
      <a:dk1>
        <a:sysClr val="windowText" lastClr="000000"/>
      </a:dk1>
      <a:lt1>
        <a:sysClr val="window" lastClr="FFFFFF"/>
      </a:lt1>
      <a:dk2>
        <a:srgbClr val="333333"/>
      </a:dk2>
      <a:lt2>
        <a:srgbClr val="CCCCCC"/>
      </a:lt2>
      <a:accent1>
        <a:srgbClr val="990000"/>
      </a:accent1>
      <a:accent2>
        <a:srgbClr val="580101"/>
      </a:accent2>
      <a:accent3>
        <a:srgbClr val="E94A00"/>
      </a:accent3>
      <a:accent4>
        <a:srgbClr val="EB8F00"/>
      </a:accent4>
      <a:accent5>
        <a:srgbClr val="A4A4A4"/>
      </a:accent5>
      <a:accent6>
        <a:srgbClr val="666666"/>
      </a:accent6>
      <a:hlink>
        <a:srgbClr val="D01010"/>
      </a:hlink>
      <a:folHlink>
        <a:srgbClr val="E6682E"/>
      </a:folHlink>
    </a:clrScheme>
    <a:fontScheme name="Plaza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laza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60000"/>
                <a:satMod val="135000"/>
              </a:schemeClr>
            </a:gs>
            <a:gs pos="100000">
              <a:schemeClr val="phClr">
                <a:tint val="100000"/>
                <a:shade val="100000"/>
                <a:satMod val="13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0000"/>
                <a:satMod val="120000"/>
              </a:schemeClr>
            </a:gs>
            <a:gs pos="35000">
              <a:schemeClr val="phClr">
                <a:shade val="100000"/>
                <a:satMod val="150000"/>
              </a:schemeClr>
            </a:gs>
            <a:gs pos="70000">
              <a:schemeClr val="phClr">
                <a:tint val="100000"/>
                <a:shade val="100000"/>
                <a:satMod val="200000"/>
                <a:greenMod val="100000"/>
              </a:schemeClr>
            </a:gs>
            <a:gs pos="100000">
              <a:schemeClr val="phClr">
                <a:tint val="100000"/>
                <a:shade val="100000"/>
                <a:satMod val="250000"/>
                <a:greenMod val="100000"/>
              </a:schemeClr>
            </a:gs>
          </a:gsLst>
          <a:lin ang="16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190500" dist="63500" dir="5400000">
              <a:srgbClr val="FFFFFF">
                <a:alpha val="65000"/>
              </a:srgbClr>
            </a:innerShdw>
          </a:effectLst>
          <a:scene3d>
            <a:camera prst="orthographicFront">
              <a:rot lat="0" lon="0" rev="0"/>
            </a:camera>
            <a:lightRig rig="twoPt" dir="r">
              <a:rot lat="0" lon="0" rev="6000000"/>
            </a:lightRig>
          </a:scene3d>
          <a:sp3d prstMaterial="matte">
            <a:bevelT w="0" h="0" prst="relaxedInset"/>
          </a:sp3d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88900" dist="38100" dir="6600000" sx="101000" sy="101000" rotWithShape="0">
              <a:srgbClr val="000000">
                <a:alpha val="50000"/>
              </a:srgbClr>
            </a:outerShdw>
          </a:effectLst>
          <a:scene3d>
            <a:camera prst="perspectiveFront" fov="3000000"/>
            <a:lightRig rig="morning" dir="tl">
              <a:rot lat="0" lon="0" rev="1800000"/>
            </a:lightRig>
          </a:scene3d>
          <a:sp3d contourW="38100" prstMaterial="softEdge">
            <a:bevelT w="25400" h="38100"/>
            <a:contourClr>
              <a:schemeClr val="phClr">
                <a:tint val="6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Plaza.thmx</Template>
  <TotalTime>91</TotalTime>
  <Words>305</Words>
  <Application>Microsoft Macintosh PowerPoint</Application>
  <PresentationFormat>On-screen Show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Plaza</vt:lpstr>
      <vt:lpstr>Outlaw Motorcycle Gangs </vt:lpstr>
      <vt:lpstr>Plan for the rest of Term 3</vt:lpstr>
      <vt:lpstr>What do we know to start with?</vt:lpstr>
      <vt:lpstr>PowerPoint Presentation</vt:lpstr>
      <vt:lpstr>What about…</vt:lpstr>
      <vt:lpstr>And…</vt:lpstr>
      <vt:lpstr>Terms of reference</vt:lpstr>
      <vt:lpstr>Articles</vt:lpstr>
      <vt:lpstr>Outlaw Motorcycle Gangs</vt:lpstr>
      <vt:lpstr>Organised crime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Outlaw Motorcycle Gangs </dc:title>
  <dc:creator>Jacqueline Perl</dc:creator>
  <cp:lastModifiedBy>Jacqueline Perl</cp:lastModifiedBy>
  <cp:revision>17</cp:revision>
  <dcterms:created xsi:type="dcterms:W3CDTF">2011-08-17T02:48:24Z</dcterms:created>
  <dcterms:modified xsi:type="dcterms:W3CDTF">2011-08-17T04:55:34Z</dcterms:modified>
</cp:coreProperties>
</file>